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368" r:id="rId4"/>
    <p:sldId id="367" r:id="rId5"/>
    <p:sldId id="296" r:id="rId6"/>
    <p:sldId id="370" r:id="rId7"/>
    <p:sldId id="369" r:id="rId8"/>
    <p:sldId id="339" r:id="rId9"/>
    <p:sldId id="372" r:id="rId10"/>
    <p:sldId id="371" r:id="rId11"/>
    <p:sldId id="305" r:id="rId12"/>
    <p:sldId id="373" r:id="rId13"/>
    <p:sldId id="374" r:id="rId14"/>
    <p:sldId id="313" r:id="rId15"/>
    <p:sldId id="376" r:id="rId16"/>
    <p:sldId id="375" r:id="rId17"/>
    <p:sldId id="330" r:id="rId18"/>
  </p:sldIdLst>
  <p:sldSz cx="9144000" cy="6858000" type="screen4x3"/>
  <p:notesSz cx="7086600" cy="102108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2267"/>
    <a:srgbClr val="A02878"/>
    <a:srgbClr val="9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18" autoAdjust="0"/>
    <p:restoredTop sz="94660"/>
  </p:normalViewPr>
  <p:slideViewPr>
    <p:cSldViewPr>
      <p:cViewPr>
        <p:scale>
          <a:sx n="75" d="100"/>
          <a:sy n="75" d="100"/>
        </p:scale>
        <p:origin x="1853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511175"/>
          </a:xfrm>
          <a:prstGeom prst="rect">
            <a:avLst/>
          </a:prstGeom>
        </p:spPr>
        <p:txBody>
          <a:bodyPr vert="horz" lIns="98837" tIns="49419" rIns="98837" bIns="4941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511175"/>
          </a:xfrm>
          <a:prstGeom prst="rect">
            <a:avLst/>
          </a:prstGeom>
        </p:spPr>
        <p:txBody>
          <a:bodyPr vert="horz" lIns="98837" tIns="49419" rIns="98837" bIns="4941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F65E967A-C430-4A74-BAAE-D80F515CCBE0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5175"/>
            <a:ext cx="5105400" cy="3829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837" tIns="49419" rIns="98837" bIns="49419" rtlCol="0" anchor="ctr"/>
          <a:lstStyle/>
          <a:p>
            <a:pPr lvl="0"/>
            <a:endParaRPr lang="tr-TR" noProof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708025" y="4849813"/>
            <a:ext cx="5670550" cy="4595812"/>
          </a:xfrm>
          <a:prstGeom prst="rect">
            <a:avLst/>
          </a:prstGeom>
        </p:spPr>
        <p:txBody>
          <a:bodyPr vert="horz" lIns="98837" tIns="49419" rIns="98837" bIns="49419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698038"/>
            <a:ext cx="3070225" cy="511175"/>
          </a:xfrm>
          <a:prstGeom prst="rect">
            <a:avLst/>
          </a:prstGeom>
        </p:spPr>
        <p:txBody>
          <a:bodyPr vert="horz" lIns="98837" tIns="49419" rIns="98837" bIns="4941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4014788" y="9698038"/>
            <a:ext cx="3070225" cy="511175"/>
          </a:xfrm>
          <a:prstGeom prst="rect">
            <a:avLst/>
          </a:prstGeom>
        </p:spPr>
        <p:txBody>
          <a:bodyPr vert="horz" wrap="square" lIns="98837" tIns="49419" rIns="98837" bIns="4941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D85F8C9F-33E7-4512-812A-870255CB3FF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09395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12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1D16EE4-51FF-4267-8655-2F5296701642}" type="slidenum">
              <a:rPr lang="tr-TR" altLang="tr-TR" smtClean="0"/>
              <a:pPr/>
              <a:t>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636985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355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E2138C2-BB74-4138-BCC9-D9F7DC805719}" type="slidenum">
              <a:rPr lang="tr-TR" altLang="tr-TR" smtClean="0"/>
              <a:pPr/>
              <a:t>11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1357501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560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51617FE-909D-4403-8DF4-45E02480A533}" type="slidenum">
              <a:rPr lang="tr-TR" altLang="tr-TR" smtClean="0"/>
              <a:pPr/>
              <a:t>12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494601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765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247E34D-904E-41E6-954F-1987F20A2F48}" type="slidenum">
              <a:rPr lang="tr-TR" altLang="tr-TR" smtClean="0"/>
              <a:pPr/>
              <a:t>13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099600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970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3412DA7-1531-4FE6-8168-19104EF430D6}" type="slidenum">
              <a:rPr lang="tr-TR" altLang="tr-TR" smtClean="0"/>
              <a:pPr/>
              <a:t>14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191642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17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6B557BF-5F2B-41AC-BD13-A97FAC2D9A29}" type="slidenum">
              <a:rPr lang="tr-TR" altLang="tr-TR" smtClean="0"/>
              <a:pPr/>
              <a:t>15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358711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37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E072441-9E55-4DE6-A1DF-86FB89864B6E}" type="slidenum">
              <a:rPr lang="tr-TR" altLang="tr-TR" smtClean="0"/>
              <a:pPr/>
              <a:t>16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700875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717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899739C-C823-4F6D-9D36-138C5D085591}" type="slidenum">
              <a:rPr lang="tr-TR" altLang="tr-TR" smtClean="0"/>
              <a:pPr/>
              <a:t>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85320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922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C8E2946-6682-4C2D-B9E3-3AA8ED8636C2}" type="slidenum">
              <a:rPr lang="tr-TR" altLang="tr-TR" smtClean="0"/>
              <a:pPr/>
              <a:t>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916692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126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9D794BA-7D88-431B-B41E-D34338B4511B}" type="slidenum">
              <a:rPr lang="tr-TR" altLang="tr-TR" smtClean="0"/>
              <a:pPr/>
              <a:t>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034470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331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EB8D71B-6106-4BB8-9DCA-7163418C9797}" type="slidenum">
              <a:rPr lang="tr-TR" altLang="tr-TR" smtClean="0"/>
              <a:pPr/>
              <a:t>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627961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536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68E9ACA-E459-450C-B117-EB7237195BF6}" type="slidenum">
              <a:rPr lang="tr-TR" altLang="tr-TR" smtClean="0"/>
              <a:pPr/>
              <a:t>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586608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741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909F7F3-9BD5-412C-8548-472DD1770AE1}" type="slidenum">
              <a:rPr lang="tr-TR" altLang="tr-TR" smtClean="0"/>
              <a:pPr/>
              <a:t>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141902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946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1DFBCAC-E583-4907-A40B-4E7F60C935D5}" type="slidenum">
              <a:rPr lang="tr-TR" altLang="tr-TR" smtClean="0"/>
              <a:pPr/>
              <a:t>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2053690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150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0C1AFF5-361C-4FF7-9345-58CF48AA1CD2}" type="slidenum">
              <a:rPr lang="tr-TR" altLang="tr-TR" smtClean="0"/>
              <a:pPr/>
              <a:t>10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81066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CF44B-21C0-4B76-9DB9-AE2B0859AA06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1CB4F-5E4B-4507-A555-3C6E75A385B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2903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78BEE-C420-4797-B8B6-18BA0C8D5499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44CBF-9ED1-4AFB-9AAA-9AA2A27F876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898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A7C99-5EA7-419E-BFAB-F77D4370341E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F4FEB-0BAE-4D3F-B8ED-D2B7A59D8FF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595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E9D77-C3C7-4F03-ABC2-742EB4100FF4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3FF1E-D8E1-41D4-B541-981857AA20B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8979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D5278-0610-425C-864F-A623B2A2816B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4C669-4955-4B0B-8251-242A4936774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31753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2DF5F-CA72-426A-A6CD-EC9D1ABBF99D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9E917-11D1-46DA-835D-954F1AF933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141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51854-D1E6-4EA6-982A-9E2D445DE61C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E3147-3486-4979-9018-EF7D98066A2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74065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ABECB-E893-463C-9040-BD30E58A6656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A6F23-5E11-4C38-B1D6-A2BD1137A85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6533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B8777-48EA-4FB6-949C-B4BE4828B306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7208D-15F5-42A0-9F64-B34DA5A9A50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65315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55515-9F12-41B7-A24C-61C7A2B8ACF5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A85C6-12DD-4161-B403-B55E1A772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9311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C4F9D-7992-405B-93FC-CE7AEB8F2C47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003D5-BB0A-40D5-9156-776CBF3500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4726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6001">
              <a:srgbClr val="CAD9EB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8B1C961-9007-4CBB-8FFE-A8CE6D38CC20}" type="datetimeFigureOut">
              <a:rPr lang="tr-TR"/>
              <a:pPr>
                <a:defRPr/>
              </a:pPr>
              <a:t>4.11.2025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C5BF5ED-EC06-416A-A97C-1DDEE8841DD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39000">
              <a:srgbClr val="FFFFFF"/>
            </a:gs>
            <a:gs pos="50000">
              <a:srgbClr val="CAD9EB"/>
            </a:gs>
            <a:gs pos="66000">
              <a:srgbClr val="FFFFFF"/>
            </a:gs>
            <a:gs pos="100000">
              <a:srgbClr val="DCE6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ikdörtgen 4"/>
          <p:cNvSpPr>
            <a:spLocks noChangeArrowheads="1"/>
          </p:cNvSpPr>
          <p:nvPr/>
        </p:nvSpPr>
        <p:spPr bwMode="auto">
          <a:xfrm>
            <a:off x="-1588" y="5591175"/>
            <a:ext cx="3273426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 b="1"/>
              <a:t>Yazarın Adı-Soyadı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>
                <a:solidFill>
                  <a:srgbClr val="0070C0"/>
                </a:solidFill>
              </a:rPr>
              <a:t>Üniversitesi</a:t>
            </a:r>
          </a:p>
        </p:txBody>
      </p:sp>
      <p:sp>
        <p:nvSpPr>
          <p:cNvPr id="3075" name="Dikdörtgen 4"/>
          <p:cNvSpPr>
            <a:spLocks noChangeArrowheads="1"/>
          </p:cNvSpPr>
          <p:nvPr/>
        </p:nvSpPr>
        <p:spPr bwMode="auto">
          <a:xfrm>
            <a:off x="5554663" y="5591175"/>
            <a:ext cx="36004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 b="1"/>
              <a:t>Yazarın Adı-Soyadı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>
                <a:solidFill>
                  <a:srgbClr val="0070C0"/>
                </a:solidFill>
              </a:rPr>
              <a:t>Üniversitesi</a:t>
            </a:r>
          </a:p>
        </p:txBody>
      </p:sp>
      <p:sp>
        <p:nvSpPr>
          <p:cNvPr id="3076" name="Dikdörtgen 4"/>
          <p:cNvSpPr>
            <a:spLocks noChangeArrowheads="1"/>
          </p:cNvSpPr>
          <p:nvPr/>
        </p:nvSpPr>
        <p:spPr bwMode="auto">
          <a:xfrm>
            <a:off x="2741613" y="5589588"/>
            <a:ext cx="36004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 b="1"/>
              <a:t>Yazarın Adı-Soyadı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>
                <a:solidFill>
                  <a:srgbClr val="0070C0"/>
                </a:solidFill>
              </a:rPr>
              <a:t>Üniversitesi</a:t>
            </a:r>
          </a:p>
        </p:txBody>
      </p:sp>
      <p:sp>
        <p:nvSpPr>
          <p:cNvPr id="17" name="Dikdörtgen 4"/>
          <p:cNvSpPr>
            <a:spLocks noChangeArrowheads="1"/>
          </p:cNvSpPr>
          <p:nvPr/>
        </p:nvSpPr>
        <p:spPr bwMode="auto">
          <a:xfrm>
            <a:off x="-6350" y="5102225"/>
            <a:ext cx="9144000" cy="3079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sadece sunumu yapan yazarın e-postası yazılmalıdır. </a:t>
            </a:r>
          </a:p>
        </p:txBody>
      </p:sp>
      <p:sp>
        <p:nvSpPr>
          <p:cNvPr id="3078" name="Dikdörtgen 4"/>
          <p:cNvSpPr>
            <a:spLocks noChangeArrowheads="1"/>
          </p:cNvSpPr>
          <p:nvPr/>
        </p:nvSpPr>
        <p:spPr bwMode="auto">
          <a:xfrm>
            <a:off x="2051720" y="1749759"/>
            <a:ext cx="52451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tr-TR" sz="2800" dirty="0"/>
              <a:t>Selçuk Üniversitesi Teknoloji Fakültesi ve Sinop </a:t>
            </a:r>
            <a:r>
              <a:rPr lang="tr-TR" sz="2800" dirty="0" smtClean="0"/>
              <a:t>Üniversitesi Mühendislik ve Mimarlık Fakültesi</a:t>
            </a:r>
            <a:endParaRPr lang="tr-TR" sz="2800" dirty="0"/>
          </a:p>
        </p:txBody>
      </p:sp>
      <p:sp>
        <p:nvSpPr>
          <p:cNvPr id="11" name="Başlık 1"/>
          <p:cNvSpPr txBox="1">
            <a:spLocks/>
          </p:cNvSpPr>
          <p:nvPr/>
        </p:nvSpPr>
        <p:spPr bwMode="auto">
          <a:xfrm>
            <a:off x="-6350" y="3140075"/>
            <a:ext cx="9144000" cy="1512888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tr-T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BİLDİRİ BAŞLIĞI</a:t>
            </a:r>
          </a:p>
        </p:txBody>
      </p:sp>
      <p:pic>
        <p:nvPicPr>
          <p:cNvPr id="1026" name="Picture 2" descr="Selçuk Üniversites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71" y="133124"/>
            <a:ext cx="1898249" cy="189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2543687" y="6488668"/>
            <a:ext cx="44765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dirty="0" smtClean="0">
                <a:latin typeface="sinkin_sans600_semibold"/>
              </a:rPr>
              <a:t>SUTİS 27-30 </a:t>
            </a:r>
            <a:r>
              <a:rPr lang="tr-TR" dirty="0">
                <a:latin typeface="sinkin_sans600_semibold"/>
              </a:rPr>
              <a:t>Kasım 2025, Konya, Türkiye</a:t>
            </a:r>
            <a:endParaRPr lang="tr-TR" b="0" i="0" dirty="0">
              <a:effectLst/>
              <a:latin typeface="sinkin_sans600_semibold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070177" y="706549"/>
            <a:ext cx="50409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dirty="0">
                <a:latin typeface="sinkin_sans600_semibold"/>
              </a:rPr>
              <a:t>4. ULUSLARARASI TEKNOLOJİ VE İNOVASYON ÖĞRENCİ </a:t>
            </a:r>
            <a:r>
              <a:rPr lang="tr-TR" sz="2400" dirty="0" smtClean="0">
                <a:latin typeface="sinkin_sans600_semibold"/>
              </a:rPr>
              <a:t>SEMPOZYUMU</a:t>
            </a:r>
            <a:endParaRPr lang="tr-TR" sz="2400" dirty="0">
              <a:latin typeface="sinkin_sans600_semibold"/>
            </a:endParaRPr>
          </a:p>
        </p:txBody>
      </p:sp>
      <p:pic>
        <p:nvPicPr>
          <p:cNvPr id="1028" name="Picture 4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424" y="-26531"/>
            <a:ext cx="2443879" cy="2443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5"/>
            <a:ext cx="1413668" cy="7710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ikdörtgen 21"/>
          <p:cNvSpPr/>
          <p:nvPr/>
        </p:nvSpPr>
        <p:spPr>
          <a:xfrm>
            <a:off x="8172450" y="487363"/>
            <a:ext cx="863600" cy="7445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20483" name="Dikdörtgen 3"/>
          <p:cNvSpPr>
            <a:spLocks noChangeArrowheads="1"/>
          </p:cNvSpPr>
          <p:nvPr/>
        </p:nvSpPr>
        <p:spPr bwMode="auto">
          <a:xfrm>
            <a:off x="395288" y="1700213"/>
            <a:ext cx="80264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Çalışmanın yöntemi kısmında,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a. Araştırma modeli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b. Veri toplama yöntemi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c. Evren ve örneklem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d. Kullanılan istatistiksel teknik(ler)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Giriş bölümü en fazla 3 slaytta verilmelidir. </a:t>
            </a:r>
          </a:p>
        </p:txBody>
      </p:sp>
      <p:sp>
        <p:nvSpPr>
          <p:cNvPr id="11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9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ÇALIŞMANIN YÖNTEMİ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10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kdörtgen 3"/>
          <p:cNvSpPr>
            <a:spLocks noChangeArrowheads="1"/>
          </p:cNvSpPr>
          <p:nvPr/>
        </p:nvSpPr>
        <p:spPr bwMode="auto">
          <a:xfrm>
            <a:off x="558800" y="1700213"/>
            <a:ext cx="80264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Bu bölümde ulaşılan bulgular açıklanmalı ve yorumlanmalıdır.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Bu bölüm en fazla 4 slaytta verilmelidir. Ancak tablo sayısının fazlalığı durumunda bu kural genişletilebilir. </a:t>
            </a:r>
          </a:p>
        </p:txBody>
      </p:sp>
      <p:sp>
        <p:nvSpPr>
          <p:cNvPr id="10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8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BULGULAR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9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kdörtgen 3"/>
          <p:cNvSpPr>
            <a:spLocks noChangeArrowheads="1"/>
          </p:cNvSpPr>
          <p:nvPr/>
        </p:nvSpPr>
        <p:spPr bwMode="auto">
          <a:xfrm>
            <a:off x="558800" y="1700213"/>
            <a:ext cx="80264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Bu bölümde ulaşılan bulgular açıklanmalı ve yorumlanmalıdır.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Bu bölüm en fazla 4 slaytta verilmelidir. Ancak tablo sayısının fazlalığı durumunda bu kural genişletilebilir. </a:t>
            </a:r>
          </a:p>
        </p:txBody>
      </p:sp>
      <p:sp>
        <p:nvSpPr>
          <p:cNvPr id="10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8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BULGULAR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9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kdörtgen 3"/>
          <p:cNvSpPr>
            <a:spLocks noChangeArrowheads="1"/>
          </p:cNvSpPr>
          <p:nvPr/>
        </p:nvSpPr>
        <p:spPr bwMode="auto">
          <a:xfrm>
            <a:off x="558800" y="1700213"/>
            <a:ext cx="80264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Bu bölümde ulaşılan bulgular açıklanmalı ve yorumlanmalıdır.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Bu bölüm en fazla 4 slaytta verilmelidir. Ancak tablo sayısının fazlalığı durumunda bu kural genişletilebilir. </a:t>
            </a:r>
          </a:p>
        </p:txBody>
      </p:sp>
      <p:sp>
        <p:nvSpPr>
          <p:cNvPr id="10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8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BULGULAR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9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kdörtgen 3"/>
          <p:cNvSpPr>
            <a:spLocks noChangeArrowheads="1"/>
          </p:cNvSpPr>
          <p:nvPr/>
        </p:nvSpPr>
        <p:spPr bwMode="auto">
          <a:xfrm>
            <a:off x="558800" y="1700213"/>
            <a:ext cx="80264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Bu bölümde araştırmada ulaşılan sonuç verilmeli ve öneriler sunulmalıdır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Bu bölüm en fazla 3 slaytta verilmelidir. </a:t>
            </a:r>
          </a:p>
        </p:txBody>
      </p:sp>
      <p:sp>
        <p:nvSpPr>
          <p:cNvPr id="10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8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SONUÇ VE ÖNERİLER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9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kdörtgen 3"/>
          <p:cNvSpPr>
            <a:spLocks noChangeArrowheads="1"/>
          </p:cNvSpPr>
          <p:nvPr/>
        </p:nvSpPr>
        <p:spPr bwMode="auto">
          <a:xfrm>
            <a:off x="558800" y="1700213"/>
            <a:ext cx="80264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Bu bölümde araştırmada ulaşılan sonuç verilmeli ve öneriler sunulmalıdır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Bu bölüm en fazla 3 slaytta verilmelidir. </a:t>
            </a:r>
          </a:p>
        </p:txBody>
      </p:sp>
      <p:sp>
        <p:nvSpPr>
          <p:cNvPr id="10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8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SONUÇ VE ÖNERİLER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9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kdörtgen 3"/>
          <p:cNvSpPr>
            <a:spLocks noChangeArrowheads="1"/>
          </p:cNvSpPr>
          <p:nvPr/>
        </p:nvSpPr>
        <p:spPr bwMode="auto">
          <a:xfrm>
            <a:off x="558800" y="1700213"/>
            <a:ext cx="80264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Bu bölümde araştırmada ulaşılan sonuç verilmeli ve öneriler sunulmalıdır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Bu bölüm en fazla 3 slaytta verilmelidir. </a:t>
            </a:r>
          </a:p>
        </p:txBody>
      </p:sp>
      <p:sp>
        <p:nvSpPr>
          <p:cNvPr id="10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8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SONUÇ VE ÖNERİLER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9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-6608" y="3162603"/>
            <a:ext cx="9144000" cy="1512888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Katılım ve Katkılarınız için Teşekkür </a:t>
            </a:r>
            <a:r>
              <a:rPr lang="tr-T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E</a:t>
            </a:r>
            <a:r>
              <a:rPr lang="tr-T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deriz.</a:t>
            </a:r>
          </a:p>
        </p:txBody>
      </p:sp>
      <p:sp>
        <p:nvSpPr>
          <p:cNvPr id="18" name="Dikdörtgen 4"/>
          <p:cNvSpPr>
            <a:spLocks noChangeArrowheads="1"/>
          </p:cNvSpPr>
          <p:nvPr/>
        </p:nvSpPr>
        <p:spPr bwMode="auto">
          <a:xfrm>
            <a:off x="1257300" y="4630284"/>
            <a:ext cx="6339036" cy="193899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Yazar: Ad-</a:t>
            </a:r>
            <a:r>
              <a:rPr lang="tr-TR" altLang="tr-TR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Soyad</a:t>
            </a:r>
            <a:endParaRPr lang="tr-TR" altLang="tr-T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Yazar: Ad-</a:t>
            </a:r>
            <a:r>
              <a:rPr lang="tr-TR" altLang="tr-TR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Soyad</a:t>
            </a:r>
            <a:endParaRPr lang="tr-TR" altLang="tr-T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Yazar: Ad-</a:t>
            </a:r>
            <a:r>
              <a:rPr lang="tr-TR" altLang="tr-TR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Soyad</a:t>
            </a:r>
            <a:endParaRPr lang="tr-TR" altLang="tr-T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Yazar: Ad-</a:t>
            </a:r>
            <a:r>
              <a:rPr lang="tr-TR" altLang="tr-TR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Soyad</a:t>
            </a:r>
            <a:endParaRPr lang="tr-TR" altLang="tr-TR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endParaRPr lang="tr-TR" altLang="tr-T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Dikdörtgen 4"/>
          <p:cNvSpPr>
            <a:spLocks noChangeArrowheads="1"/>
          </p:cNvSpPr>
          <p:nvPr/>
        </p:nvSpPr>
        <p:spPr bwMode="auto">
          <a:xfrm>
            <a:off x="0" y="6186488"/>
            <a:ext cx="9144000" cy="3079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sadece sunumu yapan yazarın e-postası yazılmalıdır. 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2051720" y="1749759"/>
            <a:ext cx="52451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tr-TR" sz="2800" dirty="0"/>
              <a:t>Selçuk Üniversitesi Teknoloji Fakültesi ve Sinop </a:t>
            </a:r>
            <a:r>
              <a:rPr lang="tr-TR" sz="2800" dirty="0" smtClean="0"/>
              <a:t>Üniversitesi Mühendislik ve Mimarlık Fakültesi</a:t>
            </a:r>
            <a:endParaRPr lang="tr-TR" sz="2800" dirty="0"/>
          </a:p>
        </p:txBody>
      </p:sp>
      <p:pic>
        <p:nvPicPr>
          <p:cNvPr id="12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71" y="133124"/>
            <a:ext cx="1898249" cy="189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Dikdörtgen 12"/>
          <p:cNvSpPr/>
          <p:nvPr/>
        </p:nvSpPr>
        <p:spPr>
          <a:xfrm>
            <a:off x="2044901" y="715963"/>
            <a:ext cx="50409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dirty="0">
                <a:latin typeface="sinkin_sans600_semibold"/>
              </a:rPr>
              <a:t>4. ULUSLARARASI TEKNOLOJİ VE İNOVASYON ÖĞRENCİ </a:t>
            </a:r>
            <a:r>
              <a:rPr lang="tr-TR" sz="2400" dirty="0" smtClean="0">
                <a:latin typeface="sinkin_sans600_semibold"/>
              </a:rPr>
              <a:t>SEMPOZYUMU</a:t>
            </a:r>
            <a:endParaRPr lang="tr-TR" sz="2400" dirty="0">
              <a:latin typeface="sinkin_sans600_semibold"/>
            </a:endParaRPr>
          </a:p>
        </p:txBody>
      </p:sp>
      <p:pic>
        <p:nvPicPr>
          <p:cNvPr id="14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424" y="-26531"/>
            <a:ext cx="2443879" cy="2443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ikdörtgen 21"/>
          <p:cNvSpPr/>
          <p:nvPr/>
        </p:nvSpPr>
        <p:spPr>
          <a:xfrm>
            <a:off x="8172450" y="487363"/>
            <a:ext cx="863600" cy="7445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13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GİRİŞ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100" name="Dikdörtgen 3"/>
          <p:cNvSpPr>
            <a:spLocks noChangeArrowheads="1"/>
          </p:cNvSpPr>
          <p:nvPr/>
        </p:nvSpPr>
        <p:spPr bwMode="auto">
          <a:xfrm>
            <a:off x="395288" y="1700213"/>
            <a:ext cx="80264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Giriş bölümünde,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Araştırmanın «konusu, sorunu, amacı ve önemi» açıklanmalıdır. Varsa </a:t>
            </a:r>
            <a:r>
              <a:rPr lang="tr-TR" alt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sayıltılar</a:t>
            </a: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(varsayımlar) ve varsa sınırlılıklar (kısıtlar) da bu bölümde yer almalıdır.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Not: Giriş bölümü en fazla 3 slaytta verilmelidir. </a:t>
            </a:r>
          </a:p>
        </p:txBody>
      </p:sp>
      <p:sp>
        <p:nvSpPr>
          <p:cNvPr id="8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pic>
        <p:nvPicPr>
          <p:cNvPr id="9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96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GİRİŞ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6148" name="Dikdörtgen 3"/>
          <p:cNvSpPr>
            <a:spLocks noChangeArrowheads="1"/>
          </p:cNvSpPr>
          <p:nvPr/>
        </p:nvSpPr>
        <p:spPr bwMode="auto">
          <a:xfrm>
            <a:off x="395288" y="1700213"/>
            <a:ext cx="80264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Giriş bölümünde,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Araştırmanın «konusu, sorunu, amacı ve önemi» açıklanmalıdır. Varsa </a:t>
            </a:r>
            <a:r>
              <a:rPr lang="tr-TR" alt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sayıltılar</a:t>
            </a: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(varsayımlar) ve varsa sınırlılıklar (kısıtlar) da bu bölümde yer almalıdır.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Not: Giriş bölümü en fazla 3 slaytta verilmelidir. </a:t>
            </a:r>
          </a:p>
        </p:txBody>
      </p:sp>
      <p:sp>
        <p:nvSpPr>
          <p:cNvPr id="8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11" name="Başlık 13"/>
          <p:cNvSpPr txBox="1">
            <a:spLocks/>
          </p:cNvSpPr>
          <p:nvPr/>
        </p:nvSpPr>
        <p:spPr bwMode="auto">
          <a:xfrm>
            <a:off x="0" y="715963"/>
            <a:ext cx="9144000" cy="744537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tr-TR" sz="3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GİRİŞ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12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ikdörtgen 21"/>
          <p:cNvSpPr/>
          <p:nvPr/>
        </p:nvSpPr>
        <p:spPr>
          <a:xfrm>
            <a:off x="8172450" y="487363"/>
            <a:ext cx="863600" cy="7445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8196" name="Dikdörtgen 3"/>
          <p:cNvSpPr>
            <a:spLocks noChangeArrowheads="1"/>
          </p:cNvSpPr>
          <p:nvPr/>
        </p:nvSpPr>
        <p:spPr bwMode="auto">
          <a:xfrm>
            <a:off x="395288" y="1700213"/>
            <a:ext cx="80264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Giriş bölümünde,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Araştırmanın «konusu, sorunu, amacı ve önemi» açıklanmalıdır. Varsa sayıltılar (varsayımlar) ve varsa sınırlılıklar (kısıtlar) da bu bölümde yer almalıdır.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Giriş bölümü en fazla 3 slaytta verilmelidir. </a:t>
            </a:r>
          </a:p>
        </p:txBody>
      </p:sp>
      <p:sp>
        <p:nvSpPr>
          <p:cNvPr id="8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11" name="Başlık 13"/>
          <p:cNvSpPr txBox="1">
            <a:spLocks/>
          </p:cNvSpPr>
          <p:nvPr/>
        </p:nvSpPr>
        <p:spPr bwMode="auto">
          <a:xfrm>
            <a:off x="0" y="715963"/>
            <a:ext cx="9144000" cy="744537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tr-TR" sz="3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GİRİŞ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2" name="Başlık 13"/>
          <p:cNvSpPr txBox="1">
            <a:spLocks/>
          </p:cNvSpPr>
          <p:nvPr/>
        </p:nvSpPr>
        <p:spPr bwMode="auto">
          <a:xfrm>
            <a:off x="0" y="715963"/>
            <a:ext cx="9144000" cy="744537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tr-TR" sz="3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GİRİŞ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14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kdörtgen 3"/>
          <p:cNvSpPr>
            <a:spLocks noChangeArrowheads="1"/>
          </p:cNvSpPr>
          <p:nvPr/>
        </p:nvSpPr>
        <p:spPr bwMode="auto">
          <a:xfrm>
            <a:off x="395288" y="1700213"/>
            <a:ext cx="80264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Kavramsal Çerçeve bölümünde,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Araştırmanın teorik temelleri ve literatürdeki konumu kısaca verilmelidir. 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Bu bölüm en fazla 3 slaytta verilmelidir. </a:t>
            </a:r>
          </a:p>
        </p:txBody>
      </p:sp>
      <p:sp>
        <p:nvSpPr>
          <p:cNvPr id="11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7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KAVRAMSAL / KURAMSAL ÇERÇEVE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8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kdörtgen 3"/>
          <p:cNvSpPr>
            <a:spLocks noChangeArrowheads="1"/>
          </p:cNvSpPr>
          <p:nvPr/>
        </p:nvSpPr>
        <p:spPr bwMode="auto">
          <a:xfrm>
            <a:off x="395288" y="1700213"/>
            <a:ext cx="80264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Kavramsal Çerçeve bölümünde,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Araştırmanın teorik temelleri ve literatürdeki konumu kısaca verilmelidir. 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Bu bölüm en fazla 3 slaytta verilmelidir. </a:t>
            </a:r>
          </a:p>
        </p:txBody>
      </p:sp>
      <p:sp>
        <p:nvSpPr>
          <p:cNvPr id="11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7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KAVRAMSAL / KURAMSAL ÇERÇEVE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8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24001">
              <a:srgbClr val="FFFFFF"/>
            </a:gs>
            <a:gs pos="97000">
              <a:srgbClr val="DCE6F2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ikdörtgen 3"/>
          <p:cNvSpPr>
            <a:spLocks noChangeArrowheads="1"/>
          </p:cNvSpPr>
          <p:nvPr/>
        </p:nvSpPr>
        <p:spPr bwMode="auto">
          <a:xfrm>
            <a:off x="395288" y="1700213"/>
            <a:ext cx="80264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Kavramsal Çerçeve bölümünde,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Araştırmanın teorik temelleri ve literatürdeki konumu kısaca verilmelidir. 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Bu bölüm en fazla 3 slaytta verilmelidir. </a:t>
            </a:r>
          </a:p>
        </p:txBody>
      </p:sp>
      <p:sp>
        <p:nvSpPr>
          <p:cNvPr id="11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7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KAVRAMSAL / KURAMSAL ÇERÇEVE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8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ikdörtgen 21"/>
          <p:cNvSpPr/>
          <p:nvPr/>
        </p:nvSpPr>
        <p:spPr>
          <a:xfrm>
            <a:off x="8172450" y="487363"/>
            <a:ext cx="863600" cy="7445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16387" name="Dikdörtgen 3"/>
          <p:cNvSpPr>
            <a:spLocks noChangeArrowheads="1"/>
          </p:cNvSpPr>
          <p:nvPr/>
        </p:nvSpPr>
        <p:spPr bwMode="auto">
          <a:xfrm>
            <a:off x="395288" y="1700213"/>
            <a:ext cx="80264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Çalışmanın yöntemi kısmında,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a. Araştırma modeli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b. Veri toplama yöntemi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c. Evren ve örneklem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d. Kullanılan istatistiksel teknik(ler)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Giriş bölümü en fazla 3 slaytta verilmelidir. </a:t>
            </a:r>
          </a:p>
        </p:txBody>
      </p:sp>
      <p:sp>
        <p:nvSpPr>
          <p:cNvPr id="11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9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ÇALIŞMANIN YÖNTEMİ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10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ikdörtgen 21"/>
          <p:cNvSpPr/>
          <p:nvPr/>
        </p:nvSpPr>
        <p:spPr>
          <a:xfrm>
            <a:off x="8172450" y="487363"/>
            <a:ext cx="863600" cy="7445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18435" name="Dikdörtgen 3"/>
          <p:cNvSpPr>
            <a:spLocks noChangeArrowheads="1"/>
          </p:cNvSpPr>
          <p:nvPr/>
        </p:nvSpPr>
        <p:spPr bwMode="auto">
          <a:xfrm>
            <a:off x="395288" y="1700213"/>
            <a:ext cx="80264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Çalışmanın yöntemi kısmında,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a. Araştırma modeli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b. Veri toplama yöntemi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c. Evren ve örneklem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d. Kullanılan istatistiksel teknik(ler)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Slayt genelinde 6 satırı (1,5 satır aralıklı) aşmayınız.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tr-TR" altLang="tr-TR" sz="2000">
                <a:latin typeface="Arial" panose="020B0604020202020204" pitchFamily="34" charset="0"/>
                <a:cs typeface="Arial" panose="020B0604020202020204" pitchFamily="34" charset="0"/>
              </a:rPr>
              <a:t>Not: Giriş bölümü en fazla 3 slaytta verilmelidir. </a:t>
            </a:r>
          </a:p>
        </p:txBody>
      </p:sp>
      <p:sp>
        <p:nvSpPr>
          <p:cNvPr id="11" name="Dikdörtgen 4"/>
          <p:cNvSpPr>
            <a:spLocks noChangeArrowheads="1"/>
          </p:cNvSpPr>
          <p:nvPr/>
        </p:nvSpPr>
        <p:spPr bwMode="auto">
          <a:xfrm>
            <a:off x="0" y="6642100"/>
            <a:ext cx="9144000" cy="24606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Buraya, çalışmanın tam adı yazılmalıdır. </a:t>
            </a:r>
          </a:p>
        </p:txBody>
      </p:sp>
      <p:sp>
        <p:nvSpPr>
          <p:cNvPr id="9" name="Başlık 13"/>
          <p:cNvSpPr>
            <a:spLocks noGrp="1"/>
          </p:cNvSpPr>
          <p:nvPr>
            <p:ph type="title"/>
          </p:nvPr>
        </p:nvSpPr>
        <p:spPr>
          <a:xfrm>
            <a:off x="0" y="715963"/>
            <a:ext cx="9144000" cy="744537"/>
          </a:xfr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ÇALIŞMANIN YÖNTEMİ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10" name="Picture 2" descr="Selçuk Üniversite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38843"/>
            <a:ext cx="698776" cy="6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564" y="669741"/>
            <a:ext cx="836980" cy="8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8506"/>
            <a:ext cx="1224136" cy="667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825</TotalTime>
  <Words>887</Words>
  <Application>Microsoft Office PowerPoint</Application>
  <PresentationFormat>Ekran Gösterisi (4:3)</PresentationFormat>
  <Paragraphs>168</Paragraphs>
  <Slides>17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sinkin_sans600_semibold</vt:lpstr>
      <vt:lpstr>Times New Roman</vt:lpstr>
      <vt:lpstr>Ofis Teması</vt:lpstr>
      <vt:lpstr>PowerPoint Sunusu</vt:lpstr>
      <vt:lpstr>GİRİŞ</vt:lpstr>
      <vt:lpstr>GİRİŞ</vt:lpstr>
      <vt:lpstr>PowerPoint Sunusu</vt:lpstr>
      <vt:lpstr>KAVRAMSAL / KURAMSAL ÇERÇEVE</vt:lpstr>
      <vt:lpstr>KAVRAMSAL / KURAMSAL ÇERÇEVE</vt:lpstr>
      <vt:lpstr>KAVRAMSAL / KURAMSAL ÇERÇEVE</vt:lpstr>
      <vt:lpstr>ÇALIŞMANIN YÖNTEMİ</vt:lpstr>
      <vt:lpstr>ÇALIŞMANIN YÖNTEMİ</vt:lpstr>
      <vt:lpstr>ÇALIŞMANIN YÖNTEMİ</vt:lpstr>
      <vt:lpstr>BULGULAR</vt:lpstr>
      <vt:lpstr>BULGULAR</vt:lpstr>
      <vt:lpstr>BULGULAR</vt:lpstr>
      <vt:lpstr>SONUÇ VE ÖNERİLER</vt:lpstr>
      <vt:lpstr>SONUÇ VE ÖNERİLER</vt:lpstr>
      <vt:lpstr>SONUÇ VE ÖNERİLER</vt:lpstr>
      <vt:lpstr>Katılım ve Katkılarınız için Teşekkür Ederiz.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SOP</dc:creator>
  <cp:lastModifiedBy>SIS24</cp:lastModifiedBy>
  <cp:revision>185</cp:revision>
  <dcterms:created xsi:type="dcterms:W3CDTF">2013-04-04T16:43:05Z</dcterms:created>
  <dcterms:modified xsi:type="dcterms:W3CDTF">2025-11-04T12:53:04Z</dcterms:modified>
</cp:coreProperties>
</file>